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66"/>
  </p:notesMasterIdLst>
  <p:sldIdLst>
    <p:sldId id="256" r:id="rId2"/>
    <p:sldId id="349" r:id="rId3"/>
    <p:sldId id="257" r:id="rId4"/>
    <p:sldId id="259" r:id="rId5"/>
    <p:sldId id="260" r:id="rId6"/>
    <p:sldId id="261" r:id="rId7"/>
    <p:sldId id="262" r:id="rId8"/>
    <p:sldId id="263" r:id="rId9"/>
    <p:sldId id="264" r:id="rId10"/>
    <p:sldId id="265" r:id="rId11"/>
    <p:sldId id="268" r:id="rId12"/>
    <p:sldId id="297" r:id="rId13"/>
    <p:sldId id="298" r:id="rId14"/>
    <p:sldId id="299" r:id="rId15"/>
    <p:sldId id="300" r:id="rId16"/>
    <p:sldId id="301" r:id="rId17"/>
    <p:sldId id="302" r:id="rId18"/>
    <p:sldId id="303" r:id="rId19"/>
    <p:sldId id="306" r:id="rId20"/>
    <p:sldId id="307" r:id="rId21"/>
    <p:sldId id="308" r:id="rId22"/>
    <p:sldId id="309"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37" r:id="rId42"/>
    <p:sldId id="338" r:id="rId43"/>
    <p:sldId id="339" r:id="rId44"/>
    <p:sldId id="340" r:id="rId45"/>
    <p:sldId id="341" r:id="rId46"/>
    <p:sldId id="342" r:id="rId47"/>
    <p:sldId id="343" r:id="rId48"/>
    <p:sldId id="344" r:id="rId49"/>
    <p:sldId id="352" r:id="rId50"/>
    <p:sldId id="353" r:id="rId51"/>
    <p:sldId id="354" r:id="rId52"/>
    <p:sldId id="355" r:id="rId53"/>
    <p:sldId id="345" r:id="rId54"/>
    <p:sldId id="346" r:id="rId55"/>
    <p:sldId id="347" r:id="rId56"/>
    <p:sldId id="348" r:id="rId57"/>
    <p:sldId id="328" r:id="rId58"/>
    <p:sldId id="329" r:id="rId59"/>
    <p:sldId id="334" r:id="rId60"/>
    <p:sldId id="331" r:id="rId61"/>
    <p:sldId id="335" r:id="rId62"/>
    <p:sldId id="333" r:id="rId63"/>
    <p:sldId id="356" r:id="rId64"/>
    <p:sldId id="351" r:id="rId65"/>
  </p:sldIdLst>
  <p:sldSz cx="7559675" cy="5327650"/>
  <p:notesSz cx="6858000" cy="9144000"/>
  <p:embeddedFontLst>
    <p:embeddedFont>
      <p:font typeface="Calibri" panose="020F0502020204030204" pitchFamily="34" charset="0"/>
      <p:regular r:id="rId67"/>
      <p:bold r:id="rId68"/>
      <p:italic r:id="rId69"/>
      <p:boldItalic r:id="rId70"/>
    </p:embeddedFont>
    <p:embeddedFont>
      <p:font typeface="Calibri Light" panose="020F0302020204030204" pitchFamily="34" charset="0"/>
      <p:regular r:id="rId71"/>
      <p:italic r:id="rId72"/>
    </p:embeddedFont>
    <p:embeddedFont>
      <p:font typeface="Marvel" pitchFamily="2" charset="0"/>
      <p:regular r:id="rId73"/>
    </p:embeddedFont>
    <p:embeddedFont>
      <p:font typeface="Ubuntu" panose="020B0504030602030204" pitchFamily="34" charset="0"/>
      <p:regular r:id="rId74"/>
      <p:bold r:id="rId75"/>
      <p:italic r:id="rId76"/>
      <p:boldItalic r:id="rId77"/>
    </p:embeddedFont>
    <p:embeddedFont>
      <p:font typeface="Ubuntu Light" panose="020B0304030602030204" pitchFamily="34" charset="0"/>
      <p:regular r:id="rId78"/>
      <p:italic r:id="rId7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728"/>
    <p:restoredTop sz="96327"/>
  </p:normalViewPr>
  <p:slideViewPr>
    <p:cSldViewPr snapToGrid="0" snapToObjects="1">
      <p:cViewPr varScale="1">
        <p:scale>
          <a:sx n="165" d="100"/>
          <a:sy n="165" d="100"/>
        </p:scale>
        <p:origin x="58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font" Target="fonts/font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09/07/2020</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21</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63</a:t>
            </a:fld>
            <a:endParaRPr lang="en-NL"/>
          </a:p>
        </p:txBody>
      </p:sp>
    </p:spTree>
    <p:extLst>
      <p:ext uri="{BB962C8B-B14F-4D97-AF65-F5344CB8AC3E}">
        <p14:creationId xmlns:p14="http://schemas.microsoft.com/office/powerpoint/2010/main" val="855045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09/07/2020</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09/07/2020</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09/07/2020</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09/07/2020</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09/07/2020</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dirty="0"/>
              <a:t>Click icon to add picture</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09/07/2020</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09/07/2020</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3619"/>
            <a:ext cx="5018701" cy="3170100"/>
            <a:chOff x="2149311" y="3497513"/>
            <a:chExt cx="3321303" cy="2318112"/>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65560" y="3497513"/>
              <a:ext cx="3305054" cy="2318112"/>
            </a:xfrm>
            <a:prstGeom prst="rect">
              <a:avLst/>
            </a:prstGeom>
            <a:noFill/>
          </p:spPr>
          <p:txBody>
            <a:bodyPr wrap="square" rtlCol="0">
              <a:spAutoFit/>
            </a:bodyPr>
            <a:lstStyle/>
            <a:p>
              <a:r>
                <a:rPr lang="en-NL" sz="10000">
                  <a:solidFill>
                    <a:schemeClr val="bg1"/>
                  </a:solidFill>
                  <a:latin typeface="Marvel" pitchFamily="2" charset="0"/>
                </a:rPr>
                <a:t>UITKOMSTEN</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30091" y="1809759"/>
            <a:ext cx="2690434" cy="1631216"/>
            <a:chOff x="2149311" y="3564510"/>
            <a:chExt cx="2549329"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9311" y="3732989"/>
              <a:ext cx="2454754" cy="12763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67906" y="3564510"/>
              <a:ext cx="2530734" cy="1770905"/>
            </a:xfrm>
            <a:prstGeom prst="rect">
              <a:avLst/>
            </a:prstGeom>
            <a:noFill/>
          </p:spPr>
          <p:txBody>
            <a:bodyPr wrap="square" rtlCol="0">
              <a:spAutoFit/>
            </a:bodyPr>
            <a:lstStyle/>
            <a:p>
              <a:r>
                <a:rPr lang="en-NL" sz="10000">
                  <a:solidFill>
                    <a:schemeClr val="bg1"/>
                  </a:solidFill>
                  <a:latin typeface="Marvel" pitchFamily="2" charset="0"/>
                </a:rPr>
                <a:t>METEN</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52892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a:t>
              </a:r>
            </a:p>
            <a:p>
              <a:pPr algn="ctr"/>
              <a:r>
                <a:rPr lang="en-NL" sz="5000" b="1">
                  <a:solidFill>
                    <a:schemeClr val="bg1"/>
                  </a:solidFill>
                  <a:latin typeface="Ubuntu" panose="020B0504030602030204" pitchFamily="34" charset="0"/>
                </a:rPr>
                <a:t>Satisfaction</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Feature </a:t>
              </a:r>
            </a:p>
            <a:p>
              <a:pPr algn="ctr"/>
              <a:r>
                <a:rPr lang="en-NL" sz="5000" b="1">
                  <a:solidFill>
                    <a:schemeClr val="bg1"/>
                  </a:solidFill>
                  <a:latin typeface="Ubuntu" panose="020B0504030602030204" pitchFamily="34" charset="0"/>
                </a:rPr>
                <a:t>Usage Index</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C66D111-90B8-9B4E-938B-E7D9939AEC9E}"/>
              </a:ext>
            </a:extLst>
          </p:cNvPr>
          <p:cNvGrpSpPr/>
          <p:nvPr/>
        </p:nvGrpSpPr>
        <p:grpSpPr>
          <a:xfrm>
            <a:off x="883471" y="1832350"/>
            <a:ext cx="5792732" cy="1662950"/>
            <a:chOff x="821477" y="1802051"/>
            <a:chExt cx="5792732" cy="1662950"/>
          </a:xfrm>
        </p:grpSpPr>
        <p:sp>
          <p:nvSpPr>
            <p:cNvPr id="4" name="TextBox 3">
              <a:extLst>
                <a:ext uri="{FF2B5EF4-FFF2-40B4-BE49-F238E27FC236}">
                  <a16:creationId xmlns:a16="http://schemas.microsoft.com/office/drawing/2014/main" id="{04A1D98C-6844-1047-AE20-4C0289E1FAD6}"/>
                </a:ext>
              </a:extLst>
            </p:cNvPr>
            <p:cNvSpPr txBox="1"/>
            <p:nvPr/>
          </p:nvSpPr>
          <p:spPr>
            <a:xfrm>
              <a:off x="821477" y="1802051"/>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Defect Trends</a:t>
              </a:r>
            </a:p>
          </p:txBody>
        </p:sp>
        <p:sp>
          <p:nvSpPr>
            <p:cNvPr id="14" name="Diamond 13">
              <a:extLst>
                <a:ext uri="{FF2B5EF4-FFF2-40B4-BE49-F238E27FC236}">
                  <a16:creationId xmlns:a16="http://schemas.microsoft.com/office/drawing/2014/main" id="{5F898ECD-9A48-6344-B2A0-4E6E20AD0A1F}"/>
                </a:ext>
              </a:extLst>
            </p:cNvPr>
            <p:cNvSpPr/>
            <p:nvPr/>
          </p:nvSpPr>
          <p:spPr>
            <a:xfrm>
              <a:off x="2792914" y="291481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Diamond 14">
              <a:extLst>
                <a:ext uri="{FF2B5EF4-FFF2-40B4-BE49-F238E27FC236}">
                  <a16:creationId xmlns:a16="http://schemas.microsoft.com/office/drawing/2014/main" id="{D5DC2B01-F4DD-5542-A4AA-D948DBD925D5}"/>
                </a:ext>
              </a:extLst>
            </p:cNvPr>
            <p:cNvSpPr/>
            <p:nvPr/>
          </p:nvSpPr>
          <p:spPr>
            <a:xfrm>
              <a:off x="3442748"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Diamond 15">
              <a:extLst>
                <a:ext uri="{FF2B5EF4-FFF2-40B4-BE49-F238E27FC236}">
                  <a16:creationId xmlns:a16="http://schemas.microsoft.com/office/drawing/2014/main" id="{7F0C826D-9CAF-BE47-9C21-B43F1B78958E}"/>
                </a:ext>
              </a:extLst>
            </p:cNvPr>
            <p:cNvSpPr/>
            <p:nvPr/>
          </p:nvSpPr>
          <p:spPr>
            <a:xfrm>
              <a:off x="4092582"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22749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Product </a:t>
              </a:r>
            </a:p>
            <a:p>
              <a:pPr algn="ctr"/>
              <a:r>
                <a:rPr lang="en-NL" sz="5000" b="1">
                  <a:solidFill>
                    <a:schemeClr val="bg1"/>
                  </a:solidFill>
                  <a:latin typeface="Ubuntu" panose="020B0504030602030204" pitchFamily="34" charset="0"/>
                </a:rPr>
                <a:t>Cost Ratio</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44726" y="1454260"/>
            <a:ext cx="5870221" cy="2419129"/>
            <a:chOff x="805982" y="1360938"/>
            <a:chExt cx="587022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883471" y="1407104"/>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Installed </a:t>
              </a:r>
            </a:p>
            <a:p>
              <a:pPr algn="ctr"/>
              <a:r>
                <a:rPr lang="en-NL" sz="5000" b="1">
                  <a:solidFill>
                    <a:schemeClr val="bg1"/>
                  </a:solidFill>
                  <a:latin typeface="Ubuntu" panose="020B0504030602030204" pitchFamily="34" charset="0"/>
                </a:rPr>
                <a:t>Version Index</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4991437" y="3417865"/>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555669" y="-347337"/>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029052" y="1255435"/>
            <a:ext cx="3305328" cy="2169825"/>
          </a:xfrm>
          <a:prstGeom prst="rect">
            <a:avLst/>
          </a:prstGeom>
        </p:spPr>
        <p:txBody>
          <a:bodyPr wrap="square">
            <a:spAutoFit/>
          </a:bodyPr>
          <a:lstStyle/>
          <a:p>
            <a:pPr algn="ctr"/>
            <a:r>
              <a:rPr lang="nl-NL" sz="900" b="1" dirty="0">
                <a:solidFill>
                  <a:schemeClr val="bg1"/>
                </a:solidFill>
                <a:latin typeface="Ubuntu Light" panose="020B0304030602030204" pitchFamily="34" charset="0"/>
              </a:rPr>
              <a:t>Scrum Facilitators</a:t>
            </a:r>
            <a:r>
              <a:rPr lang="nl-NL" sz="900" dirty="0">
                <a:solidFill>
                  <a:schemeClr val="bg1"/>
                </a:solidFill>
                <a:latin typeface="Ubuntu Light" panose="020B0304030602030204" pitchFamily="34" charset="0"/>
              </a:rPr>
              <a:t> is een Nederlandse trainingsorganisatie met de missie om van professionals geweldige Scrum facilitators te helpen maken. Een Scrum Facilitator kan Scrum Master, Product </a:t>
            </a:r>
            <a:r>
              <a:rPr lang="nl-NL" sz="900" dirty="0" err="1">
                <a:solidFill>
                  <a:schemeClr val="bg1"/>
                </a:solidFill>
                <a:latin typeface="Ubuntu Light" panose="020B0304030602030204" pitchFamily="34" charset="0"/>
              </a:rPr>
              <a:t>Owner</a:t>
            </a:r>
            <a:r>
              <a:rPr lang="nl-NL" sz="900" dirty="0">
                <a:solidFill>
                  <a:schemeClr val="bg1"/>
                </a:solidFill>
                <a:latin typeface="Ubuntu Light" panose="020B0304030602030204" pitchFamily="34" charset="0"/>
              </a:rPr>
              <a:t>, teamlid of leider zijn. Geweldige Scrum Facilitators begrijpen de Scrum waarden en principes en gebruiken deze om Scrum op effectieve wijze te implementeren met hun teams en organisaties.</a:t>
            </a:r>
          </a:p>
          <a:p>
            <a:pPr algn="ctr"/>
            <a:endParaRPr lang="nl-NL" sz="900" dirty="0">
              <a:solidFill>
                <a:schemeClr val="bg1"/>
              </a:solidFill>
              <a:latin typeface="Ubuntu Light" panose="020B0304030602030204" pitchFamily="34" charset="0"/>
            </a:endParaRPr>
          </a:p>
          <a:p>
            <a:pPr algn="ctr"/>
            <a:r>
              <a:rPr lang="nl-NL" sz="900" b="1" dirty="0">
                <a:solidFill>
                  <a:schemeClr val="bg1"/>
                </a:solidFill>
                <a:latin typeface="Ubuntu Light" panose="020B0304030602030204" pitchFamily="34" charset="0"/>
              </a:rPr>
              <a:t>Scrum Facilitators is partner van </a:t>
            </a:r>
            <a:r>
              <a:rPr lang="nl-NL" sz="900" b="1" dirty="0" err="1">
                <a:solidFill>
                  <a:schemeClr val="bg1"/>
                </a:solidFill>
                <a:latin typeface="Ubuntu Light" panose="020B0304030602030204" pitchFamily="34" charset="0"/>
              </a:rPr>
              <a:t>Scrum.org</a:t>
            </a:r>
            <a:r>
              <a:rPr lang="nl-NL" sz="900" b="1" dirty="0">
                <a:solidFill>
                  <a:schemeClr val="bg1"/>
                </a:solidFill>
                <a:latin typeface="Ubuntu Light" panose="020B0304030602030204" pitchFamily="34" charset="0"/>
              </a:rPr>
              <a:t>. </a:t>
            </a:r>
            <a:r>
              <a:rPr lang="nl-NL" sz="900" dirty="0">
                <a:solidFill>
                  <a:schemeClr val="bg1"/>
                </a:solidFill>
                <a:latin typeface="Ubuntu Light" panose="020B0304030602030204" pitchFamily="34" charset="0"/>
              </a:rPr>
              <a:t>Onze trainingen zijn geaccrediteerd, altijd up-to-date, leuk, maximaal interactief EN altijd gefaciliteerd door twee trainers, zodat je leerdoelen maximaal bereikt worden. Onze trainers zijn </a:t>
            </a:r>
            <a:r>
              <a:rPr lang="nl-NL" sz="900" b="1" dirty="0">
                <a:solidFill>
                  <a:schemeClr val="bg1"/>
                </a:solidFill>
                <a:latin typeface="Ubuntu Light" panose="020B0304030602030204" pitchFamily="34" charset="0"/>
              </a:rPr>
              <a:t>doorwinterde experts</a:t>
            </a:r>
            <a:r>
              <a:rPr lang="nl-NL" sz="900" dirty="0">
                <a:solidFill>
                  <a:schemeClr val="bg1"/>
                </a:solidFill>
                <a:latin typeface="Ubuntu Light" panose="020B0304030602030204" pitchFamily="34" charset="0"/>
              </a:rPr>
              <a:t> en </a:t>
            </a:r>
            <a:r>
              <a:rPr lang="nl-NL" sz="900" b="1" dirty="0" err="1">
                <a:solidFill>
                  <a:schemeClr val="bg1"/>
                </a:solidFill>
                <a:latin typeface="Ubuntu Light" panose="020B0304030602030204" pitchFamily="34" charset="0"/>
              </a:rPr>
              <a:t>Scrum.org</a:t>
            </a:r>
            <a:r>
              <a:rPr lang="nl-NL" sz="900" b="1" dirty="0">
                <a:solidFill>
                  <a:schemeClr val="bg1"/>
                </a:solidFill>
                <a:latin typeface="Ubuntu Light" panose="020B0304030602030204" pitchFamily="34" charset="0"/>
              </a:rPr>
              <a:t> gecertificeerde </a:t>
            </a:r>
            <a:r>
              <a:rPr lang="nl-NL" sz="900" dirty="0">
                <a:solidFill>
                  <a:schemeClr val="bg1"/>
                </a:solidFill>
                <a:latin typeface="Ubuntu Light" panose="020B0304030602030204" pitchFamily="34" charset="0"/>
              </a:rPr>
              <a:t>Professional Scrum Trainers met flinke praktijkervaring in verschillende contexten.</a:t>
            </a:r>
          </a:p>
        </p:txBody>
      </p:sp>
      <p:sp>
        <p:nvSpPr>
          <p:cNvPr id="18" name="TextBox 17">
            <a:extLst>
              <a:ext uri="{FF2B5EF4-FFF2-40B4-BE49-F238E27FC236}">
                <a16:creationId xmlns:a16="http://schemas.microsoft.com/office/drawing/2014/main" id="{6F943A64-0EE7-0746-8785-BA4ACC104E94}"/>
              </a:ext>
            </a:extLst>
          </p:cNvPr>
          <p:cNvSpPr txBox="1"/>
          <p:nvPr/>
        </p:nvSpPr>
        <p:spPr>
          <a:xfrm>
            <a:off x="170482" y="729912"/>
            <a:ext cx="3419801" cy="1061829"/>
          </a:xfrm>
          <a:prstGeom prst="rect">
            <a:avLst/>
          </a:prstGeom>
          <a:noFill/>
        </p:spPr>
        <p:txBody>
          <a:bodyPr wrap="square" rtlCol="0">
            <a:spAutoFit/>
          </a:bodyPr>
          <a:lstStyle/>
          <a:p>
            <a:pPr algn="ctr"/>
            <a:r>
              <a:rPr lang="nl-NL" sz="900" dirty="0">
                <a:solidFill>
                  <a:schemeClr val="bg1"/>
                </a:solidFill>
                <a:latin typeface="Ubuntu" panose="020B0504030602030204" pitchFamily="34" charset="0"/>
              </a:rPr>
              <a:t>Dit spel is gebaseerd op het </a:t>
            </a:r>
            <a:r>
              <a:rPr lang="nl-NL" sz="900" dirty="0" err="1">
                <a:solidFill>
                  <a:schemeClr val="bg1"/>
                </a:solidFill>
                <a:latin typeface="Ubuntu" panose="020B0504030602030204" pitchFamily="34" charset="0"/>
              </a:rPr>
              <a:t>Evidence-Based</a:t>
            </a:r>
            <a:r>
              <a:rPr lang="nl-NL" sz="900" dirty="0">
                <a:solidFill>
                  <a:schemeClr val="bg1"/>
                </a:solidFill>
                <a:latin typeface="Ubuntu" panose="020B0504030602030204" pitchFamily="34" charset="0"/>
              </a:rPr>
              <a:t> Management (EBM) </a:t>
            </a:r>
            <a:r>
              <a:rPr lang="nl-NL" sz="900" dirty="0" err="1">
                <a:solidFill>
                  <a:schemeClr val="bg1"/>
                </a:solidFill>
                <a:latin typeface="Ubuntu" panose="020B0504030602030204" pitchFamily="34" charset="0"/>
              </a:rPr>
              <a:t>framework</a:t>
            </a:r>
            <a:r>
              <a:rPr lang="nl-NL" sz="900" dirty="0">
                <a:solidFill>
                  <a:schemeClr val="bg1"/>
                </a:solidFill>
                <a:latin typeface="Ubuntu" panose="020B0504030602030204" pitchFamily="34" charset="0"/>
              </a:rPr>
              <a:t> van </a:t>
            </a:r>
            <a:r>
              <a:rPr lang="nl-NL" sz="900" dirty="0" err="1">
                <a:solidFill>
                  <a:schemeClr val="bg1"/>
                </a:solidFill>
                <a:latin typeface="Ubuntu" panose="020B0504030602030204" pitchFamily="34" charset="0"/>
              </a:rPr>
              <a:t>Scrum.org</a:t>
            </a:r>
            <a:r>
              <a:rPr lang="nl-NL" sz="900" dirty="0">
                <a:solidFill>
                  <a:schemeClr val="bg1"/>
                </a:solidFill>
                <a:latin typeface="Ubuntu" panose="020B0504030602030204" pitchFamily="34" charset="0"/>
              </a:rPr>
              <a:t>. EBM is een empirisch </a:t>
            </a:r>
            <a:r>
              <a:rPr lang="nl-NL" sz="900" dirty="0" err="1">
                <a:solidFill>
                  <a:schemeClr val="bg1"/>
                </a:solidFill>
                <a:latin typeface="Ubuntu" panose="020B0504030602030204" pitchFamily="34" charset="0"/>
              </a:rPr>
              <a:t>framework</a:t>
            </a:r>
            <a:r>
              <a:rPr lang="nl-NL" sz="900" dirty="0">
                <a:solidFill>
                  <a:schemeClr val="bg1"/>
                </a:solidFill>
                <a:latin typeface="Ubuntu" panose="020B0504030602030204" pitchFamily="34" charset="0"/>
              </a:rPr>
              <a:t> waarmee organisaties kunnen meten wat de (ogenschijnlijke) Productwaarde is, zowel als hoe effectief een Product ontwikkeld en geleverd wordt. De metingen kunnen worden geïnspecteerd om de Productwaarde te helpen maximaliseren en de manier van werken te verbeteren.</a:t>
            </a:r>
            <a:endParaRPr lang="nl-NL" sz="9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25295" y="1837558"/>
            <a:ext cx="3364988" cy="3000821"/>
          </a:xfrm>
          <a:prstGeom prst="rect">
            <a:avLst/>
          </a:prstGeom>
          <a:noFill/>
        </p:spPr>
        <p:txBody>
          <a:bodyPr wrap="square" rtlCol="0">
            <a:spAutoFit/>
          </a:bodyPr>
          <a:lstStyle/>
          <a:p>
            <a:pPr marL="228600" indent="-228600">
              <a:buFont typeface="+mj-lt"/>
              <a:buAutoNum type="arabicPeriod"/>
            </a:pPr>
            <a:r>
              <a:rPr lang="nl-NL" sz="900" dirty="0">
                <a:solidFill>
                  <a:schemeClr val="bg1"/>
                </a:solidFill>
                <a:latin typeface="Ubuntu Light" panose="020B0304030602030204" pitchFamily="34" charset="0"/>
              </a:rPr>
              <a:t>De Scrum Facilitator legt de vier </a:t>
            </a:r>
            <a:r>
              <a:rPr lang="nl-NL" sz="900" dirty="0" err="1">
                <a:solidFill>
                  <a:schemeClr val="bg1"/>
                </a:solidFill>
                <a:latin typeface="Ubuntu Light" panose="020B0304030602030204" pitchFamily="34" charset="0"/>
              </a:rPr>
              <a:t>Key</a:t>
            </a:r>
            <a:r>
              <a:rPr lang="nl-NL" sz="900" dirty="0">
                <a:solidFill>
                  <a:schemeClr val="bg1"/>
                </a:solidFill>
                <a:latin typeface="Ubuntu Light" panose="020B0304030602030204" pitchFamily="34" charset="0"/>
              </a:rPr>
              <a:t> Value </a:t>
            </a:r>
            <a:r>
              <a:rPr lang="nl-NL" sz="900" dirty="0" err="1">
                <a:solidFill>
                  <a:schemeClr val="bg1"/>
                </a:solidFill>
                <a:latin typeface="Ubuntu Light" panose="020B0304030602030204" pitchFamily="34" charset="0"/>
              </a:rPr>
              <a:t>Areas</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KVAs</a:t>
            </a:r>
            <a:r>
              <a:rPr lang="nl-NL" sz="900" dirty="0">
                <a:solidFill>
                  <a:schemeClr val="bg1"/>
                </a:solidFill>
                <a:latin typeface="Ubuntu Light" panose="020B0304030602030204" pitchFamily="34" charset="0"/>
              </a:rPr>
              <a:t>) op een rij op de grond (</a:t>
            </a:r>
            <a:r>
              <a:rPr lang="nl-NL" sz="900" dirty="0" err="1">
                <a:solidFill>
                  <a:schemeClr val="bg1"/>
                </a:solidFill>
                <a:latin typeface="Ubuntu Light" panose="020B0304030602030204" pitchFamily="34" charset="0"/>
              </a:rPr>
              <a:t>Current</a:t>
            </a:r>
            <a:r>
              <a:rPr lang="nl-NL" sz="900" dirty="0">
                <a:solidFill>
                  <a:schemeClr val="bg1"/>
                </a:solidFill>
                <a:latin typeface="Ubuntu Light" panose="020B0304030602030204" pitchFamily="34" charset="0"/>
              </a:rPr>
              <a:t> Value, Time </a:t>
            </a:r>
            <a:r>
              <a:rPr lang="nl-NL" sz="900" dirty="0" err="1">
                <a:solidFill>
                  <a:schemeClr val="bg1"/>
                </a:solidFill>
                <a:latin typeface="Ubuntu Light" panose="020B0304030602030204" pitchFamily="34" charset="0"/>
              </a:rPr>
              <a:t>to</a:t>
            </a:r>
            <a:r>
              <a:rPr lang="nl-NL" sz="900" dirty="0">
                <a:solidFill>
                  <a:schemeClr val="bg1"/>
                </a:solidFill>
                <a:latin typeface="Ubuntu Light" panose="020B0304030602030204" pitchFamily="34" charset="0"/>
              </a:rPr>
              <a:t> Market, </a:t>
            </a:r>
            <a:r>
              <a:rPr lang="nl-NL" sz="900" dirty="0" err="1">
                <a:solidFill>
                  <a:schemeClr val="bg1"/>
                </a:solidFill>
                <a:latin typeface="Ubuntu Light" panose="020B0304030602030204" pitchFamily="34" charset="0"/>
              </a:rPr>
              <a:t>Ability</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to</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Innovate</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and</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Unrealized</a:t>
            </a:r>
            <a:r>
              <a:rPr lang="nl-NL" sz="900" dirty="0">
                <a:solidFill>
                  <a:schemeClr val="bg1"/>
                </a:solidFill>
                <a:latin typeface="Ubuntu Light" panose="020B0304030602030204" pitchFamily="34" charset="0"/>
              </a:rPr>
              <a:t> Value). Licht elke KVA kort toe aan de deelnemers.</a:t>
            </a:r>
          </a:p>
          <a:p>
            <a:pPr marL="228600" indent="-228600">
              <a:buFont typeface="+mj-lt"/>
              <a:buAutoNum type="arabicPeriod"/>
            </a:pPr>
            <a:r>
              <a:rPr lang="nl-NL" sz="900" dirty="0">
                <a:solidFill>
                  <a:schemeClr val="bg1"/>
                </a:solidFill>
                <a:latin typeface="Ubuntu Light" panose="020B0304030602030204" pitchFamily="34" charset="0"/>
              </a:rPr>
              <a:t>Vorm twee groepen. Geef de ene groep de groene '</a:t>
            </a:r>
            <a:r>
              <a:rPr lang="nl-NL" sz="900" dirty="0" err="1">
                <a:solidFill>
                  <a:schemeClr val="bg1"/>
                </a:solidFill>
                <a:latin typeface="Ubuntu Light" panose="020B0304030602030204" pitchFamily="34" charset="0"/>
              </a:rPr>
              <a:t>Key</a:t>
            </a:r>
            <a:r>
              <a:rPr lang="nl-NL" sz="900" dirty="0">
                <a:solidFill>
                  <a:schemeClr val="bg1"/>
                </a:solidFill>
                <a:latin typeface="Ubuntu Light" panose="020B0304030602030204" pitchFamily="34" charset="0"/>
              </a:rPr>
              <a:t> Value </a:t>
            </a:r>
            <a:r>
              <a:rPr lang="nl-NL" sz="900" dirty="0" err="1">
                <a:solidFill>
                  <a:schemeClr val="bg1"/>
                </a:solidFill>
                <a:latin typeface="Ubuntu Light" panose="020B0304030602030204" pitchFamily="34" charset="0"/>
              </a:rPr>
              <a:t>Measures</a:t>
            </a:r>
            <a:r>
              <a:rPr lang="nl-NL" sz="900" dirty="0">
                <a:solidFill>
                  <a:schemeClr val="bg1"/>
                </a:solidFill>
                <a:latin typeface="Ubuntu Light" panose="020B0304030602030204" pitchFamily="34" charset="0"/>
              </a:rPr>
              <a:t>'-kaarten en de andere groep de overgebleven paarse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a:t>
            </a:r>
          </a:p>
          <a:p>
            <a:pPr marL="228600" indent="-228600">
              <a:buFont typeface="+mj-lt"/>
              <a:buAutoNum type="arabicPeriod"/>
            </a:pPr>
            <a:r>
              <a:rPr lang="nl-NL" sz="900" dirty="0">
                <a:solidFill>
                  <a:schemeClr val="bg1"/>
                </a:solidFill>
                <a:latin typeface="Ubuntu Light" panose="020B0304030602030204" pitchFamily="34" charset="0"/>
              </a:rPr>
              <a:t>Stap 1: Nodig de groepen uit om de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te bespreken en bij de juiste KVA te plaatsen.</a:t>
            </a:r>
          </a:p>
          <a:p>
            <a:pPr marL="228600" indent="-228600">
              <a:buFont typeface="+mj-lt"/>
              <a:buAutoNum type="arabicPeriod"/>
            </a:pPr>
            <a:r>
              <a:rPr lang="nl-NL" sz="900" dirty="0">
                <a:solidFill>
                  <a:schemeClr val="bg1"/>
                </a:solidFill>
                <a:latin typeface="Ubuntu Light" panose="020B0304030602030204" pitchFamily="34" charset="0"/>
              </a:rPr>
              <a:t>Stap 2: Nodig beide groepen uit om hun resultaat te bespreken en eventueel aan te passen. Zorg er voor dat de kaarten goed liggen voor je verder gaat.</a:t>
            </a:r>
          </a:p>
          <a:p>
            <a:pPr marL="228600" indent="-228600">
              <a:buFont typeface="+mj-lt"/>
              <a:buAutoNum type="arabicPeriod"/>
            </a:pPr>
            <a:r>
              <a:rPr lang="nl-NL" sz="900" dirty="0">
                <a:solidFill>
                  <a:schemeClr val="bg1"/>
                </a:solidFill>
                <a:latin typeface="Ubuntu Light" panose="020B0304030602030204" pitchFamily="34" charset="0"/>
              </a:rPr>
              <a:t>Stap 3: Nodig de deelnemers uit om individueel de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te bekijken, en er één te kiezen die er voor hen uit springt. (Hier mogen deelnemers ook een eigen KVM verzinnen).</a:t>
            </a:r>
          </a:p>
          <a:p>
            <a:pPr marL="228600" indent="-228600">
              <a:buFont typeface="+mj-lt"/>
              <a:buAutoNum type="arabicPeriod"/>
            </a:pPr>
            <a:r>
              <a:rPr lang="nl-NL" sz="900" dirty="0">
                <a:solidFill>
                  <a:schemeClr val="bg1"/>
                </a:solidFill>
                <a:latin typeface="Ubuntu Light" panose="020B0304030602030204" pitchFamily="34" charset="0"/>
              </a:rPr>
              <a:t>Stap 4: Nodig de deelnemers uit om in groepen van vier verder te gaan. Elke deelnemer vertelt waarom ze deze KVM kiezen, en werkt binnen het groepje samen hoe deze toe te passen. (Wanneer er zelf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verzonnen zijn, let dan extra goed op dat dit geen schijnwaarde meet, en bespreek eventuele valkuilen).</a:t>
            </a:r>
          </a:p>
        </p:txBody>
      </p:sp>
      <p:sp>
        <p:nvSpPr>
          <p:cNvPr id="21" name="TextBox 20">
            <a:extLst>
              <a:ext uri="{FF2B5EF4-FFF2-40B4-BE49-F238E27FC236}">
                <a16:creationId xmlns:a16="http://schemas.microsoft.com/office/drawing/2014/main" id="{198E9943-4F58-D344-BF0A-1E1F4F8AC017}"/>
              </a:ext>
            </a:extLst>
          </p:cNvPr>
          <p:cNvSpPr txBox="1"/>
          <p:nvPr/>
        </p:nvSpPr>
        <p:spPr>
          <a:xfrm>
            <a:off x="4294481" y="3988318"/>
            <a:ext cx="2771468" cy="738664"/>
          </a:xfrm>
          <a:prstGeom prst="rect">
            <a:avLst/>
          </a:prstGeom>
          <a:noFill/>
        </p:spPr>
        <p:txBody>
          <a:bodyPr wrap="square" rtlCol="0">
            <a:spAutoFit/>
          </a:bodyPr>
          <a:lstStyle/>
          <a:p>
            <a:pPr algn="ctr"/>
            <a:r>
              <a:rPr lang="nl-NL" sz="700" dirty="0">
                <a:solidFill>
                  <a:schemeClr val="bg1"/>
                </a:solidFill>
                <a:latin typeface="Ubuntu Light" panose="020B0304030602030204" pitchFamily="34" charset="0"/>
              </a:rPr>
              <a:t>Leer meer over </a:t>
            </a:r>
            <a:r>
              <a:rPr lang="nl-NL" sz="700" dirty="0" err="1">
                <a:solidFill>
                  <a:schemeClr val="bg1"/>
                </a:solidFill>
                <a:latin typeface="Ubuntu Light" panose="020B0304030602030204" pitchFamily="34" charset="0"/>
              </a:rPr>
              <a:t>Evidence-Based</a:t>
            </a:r>
            <a:r>
              <a:rPr lang="nl-NL" sz="700" dirty="0">
                <a:solidFill>
                  <a:schemeClr val="bg1"/>
                </a:solidFill>
                <a:latin typeface="Ubuntu Light" panose="020B0304030602030204" pitchFamily="34" charset="0"/>
              </a:rPr>
              <a:t> Management (EBM) op </a:t>
            </a:r>
            <a:r>
              <a:rPr lang="nl-NL" sz="700" dirty="0">
                <a:solidFill>
                  <a:schemeClr val="bg1"/>
                </a:solidFill>
                <a:latin typeface="Ubuntu Light" panose="020B0304030602030204" pitchFamily="34" charset="0"/>
                <a:hlinkClick r:id="rId5"/>
              </a:rPr>
              <a:t>http://scrum.org/EBM</a:t>
            </a:r>
            <a:endParaRPr lang="nl-NL" sz="700" dirty="0">
              <a:solidFill>
                <a:schemeClr val="bg1"/>
              </a:solidFill>
              <a:latin typeface="Ubuntu Light" panose="020B0304030602030204" pitchFamily="34" charset="0"/>
            </a:endParaRPr>
          </a:p>
          <a:p>
            <a:pPr algn="ctr"/>
            <a:endParaRPr lang="nl-NL" sz="700" dirty="0">
              <a:solidFill>
                <a:schemeClr val="bg1"/>
              </a:solidFill>
              <a:latin typeface="Ubuntu Light" panose="020B0304030602030204" pitchFamily="34" charset="0"/>
            </a:endParaRPr>
          </a:p>
          <a:p>
            <a:pPr algn="ctr"/>
            <a:r>
              <a:rPr lang="nl-NL" sz="700" dirty="0">
                <a:solidFill>
                  <a:schemeClr val="bg1"/>
                </a:solidFill>
                <a:latin typeface="Ubuntu Light" panose="020B0304030602030204" pitchFamily="34" charset="0"/>
              </a:rPr>
              <a:t>Het Uitkomsten Meten spel (v1.0.1) is </a:t>
            </a:r>
            <a:r>
              <a:rPr lang="nl-NL" sz="700" dirty="0" err="1">
                <a:solidFill>
                  <a:schemeClr val="bg1"/>
                </a:solidFill>
                <a:latin typeface="Ubuntu Light" panose="020B0304030602030204" pitchFamily="34" charset="0"/>
              </a:rPr>
              <a:t>gelicenseerd</a:t>
            </a:r>
            <a:r>
              <a:rPr lang="nl-NL" sz="700" dirty="0">
                <a:solidFill>
                  <a:schemeClr val="bg1"/>
                </a:solidFill>
                <a:latin typeface="Ubuntu Light" panose="020B0304030602030204" pitchFamily="34" charset="0"/>
              </a:rPr>
              <a:t> onder  </a:t>
            </a:r>
          </a:p>
          <a:p>
            <a:pPr algn="ctr"/>
            <a:r>
              <a:rPr lang="nl-NL" sz="700" dirty="0">
                <a:solidFill>
                  <a:schemeClr val="bg1"/>
                </a:solidFill>
                <a:latin typeface="Ubuntu Light" panose="020B0304030602030204" pitchFamily="34" charset="0"/>
              </a:rPr>
              <a:t>CC BY-NC-SA 4.0</a:t>
            </a:r>
          </a:p>
          <a:p>
            <a:pPr algn="ctr"/>
            <a:r>
              <a:rPr lang="nl-NL" sz="700" dirty="0">
                <a:solidFill>
                  <a:schemeClr val="bg1">
                    <a:lumMod val="75000"/>
                  </a:schemeClr>
                </a:solidFill>
                <a:latin typeface="Ubuntu Light" panose="020B0304030602030204" pitchFamily="34" charset="0"/>
              </a:rPr>
              <a:t>Door Scrum Facilitators</a:t>
            </a:r>
          </a:p>
        </p:txBody>
      </p:sp>
      <p:sp>
        <p:nvSpPr>
          <p:cNvPr id="19" name="TextBox 18">
            <a:extLst>
              <a:ext uri="{FF2B5EF4-FFF2-40B4-BE49-F238E27FC236}">
                <a16:creationId xmlns:a16="http://schemas.microsoft.com/office/drawing/2014/main" id="{595EE125-EFCC-F14F-8498-A6CD8EEF0F59}"/>
              </a:ext>
            </a:extLst>
          </p:cNvPr>
          <p:cNvSpPr txBox="1"/>
          <p:nvPr/>
        </p:nvSpPr>
        <p:spPr>
          <a:xfrm>
            <a:off x="104200" y="161565"/>
            <a:ext cx="3572360" cy="664926"/>
          </a:xfrm>
          <a:prstGeom prst="rect">
            <a:avLst/>
          </a:prstGeom>
          <a:noFill/>
        </p:spPr>
        <p:txBody>
          <a:bodyPr wrap="square" rtlCol="0">
            <a:spAutoFit/>
          </a:bodyPr>
          <a:lstStyle/>
          <a:p>
            <a:pPr algn="ctr"/>
            <a:r>
              <a:rPr lang="nl-NL" sz="3700" b="1">
                <a:latin typeface="Marvel" pitchFamily="2" charset="0"/>
              </a:rPr>
              <a:t>FACILITEER HET SPEL</a:t>
            </a:r>
          </a:p>
        </p:txBody>
      </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Build &amp; Integration Frequency</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Production Incident Trends</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Release </a:t>
              </a:r>
            </a:p>
            <a:p>
              <a:pPr algn="ctr"/>
              <a:r>
                <a:rPr lang="en-NL" sz="5000" b="1">
                  <a:solidFill>
                    <a:schemeClr val="bg1"/>
                  </a:solidFill>
                  <a:latin typeface="Ubuntu" panose="020B0504030602030204" pitchFamily="34" charset="0"/>
                </a:rPr>
                <a:t>Stabilization </a:t>
              </a:r>
            </a:p>
            <a:p>
              <a:pPr algn="ctr"/>
              <a:r>
                <a:rPr lang="en-NL" sz="5000" b="1">
                  <a:solidFill>
                    <a:schemeClr val="bg1"/>
                  </a:solidFill>
                  <a:latin typeface="Ubuntu" panose="020B0504030602030204" pitchFamily="34" charset="0"/>
                </a:rPr>
                <a:t>Period</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75620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Market</a:t>
              </a:r>
            </a:p>
            <a:p>
              <a:pPr algn="ctr"/>
              <a:r>
                <a:rPr lang="en-NL" sz="5000" b="1">
                  <a:solidFill>
                    <a:schemeClr val="bg1"/>
                  </a:solidFill>
                  <a:latin typeface="Ubuntu" panose="020B0504030602030204" pitchFamily="34" charset="0"/>
                </a:rPr>
                <a:t>Share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9739394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Cycle Time</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D8656E71-C2B4-0F4F-93C2-2FE01E15243E}"/>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a:p>
        </p:txBody>
      </p:sp>
      <p:sp>
        <p:nvSpPr>
          <p:cNvPr id="15" name="Rectangle 14">
            <a:extLst>
              <a:ext uri="{FF2B5EF4-FFF2-40B4-BE49-F238E27FC236}">
                <a16:creationId xmlns:a16="http://schemas.microsoft.com/office/drawing/2014/main" id="{F07C9767-773C-644A-A638-0001139EE025}"/>
              </a:ext>
            </a:extLst>
          </p:cNvPr>
          <p:cNvSpPr/>
          <p:nvPr/>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17" name="TextBox 16">
            <a:extLst>
              <a:ext uri="{FF2B5EF4-FFF2-40B4-BE49-F238E27FC236}">
                <a16:creationId xmlns:a16="http://schemas.microsoft.com/office/drawing/2014/main" id="{E287ED43-6E86-FA4F-94F4-5B177664B785}"/>
              </a:ext>
            </a:extLst>
          </p:cNvPr>
          <p:cNvSpPr txBox="1"/>
          <p:nvPr/>
        </p:nvSpPr>
        <p:spPr>
          <a:xfrm>
            <a:off x="1092134" y="1887167"/>
            <a:ext cx="5451371" cy="1477328"/>
          </a:xfrm>
          <a:prstGeom prst="rect">
            <a:avLst/>
          </a:prstGeom>
          <a:noFill/>
        </p:spPr>
        <p:txBody>
          <a:bodyPr wrap="square" rtlCol="0">
            <a:spAutoFit/>
          </a:bodyPr>
          <a:lstStyle/>
          <a:p>
            <a:pPr algn="ctr"/>
            <a:r>
              <a:rPr lang="en-NL" sz="9000">
                <a:latin typeface="Marvel" pitchFamily="2" charset="0"/>
              </a:rPr>
              <a:t>CURRENT VALUE</a:t>
            </a:r>
          </a:p>
        </p:txBody>
      </p:sp>
      <p:sp>
        <p:nvSpPr>
          <p:cNvPr id="2" name="TextBox 1">
            <a:extLst>
              <a:ext uri="{FF2B5EF4-FFF2-40B4-BE49-F238E27FC236}">
                <a16:creationId xmlns:a16="http://schemas.microsoft.com/office/drawing/2014/main" id="{40491A28-9097-6F43-9DB2-81A447868F1E}"/>
              </a:ext>
            </a:extLst>
          </p:cNvPr>
          <p:cNvSpPr txBox="1"/>
          <p:nvPr/>
        </p:nvSpPr>
        <p:spPr>
          <a:xfrm>
            <a:off x="2076797" y="3029919"/>
            <a:ext cx="3482043"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Reveals the value that the product delivers to customers, today</a:t>
            </a:r>
            <a:endParaRPr lang="en-NL" sz="1000">
              <a:solidFill>
                <a:schemeClr val="bg1">
                  <a:lumMod val="50000"/>
                </a:schemeClr>
              </a:solidFill>
              <a:latin typeface="Ubuntu" panose="020B0504030602030204" pitchFamily="34" charset="0"/>
            </a:endParaRPr>
          </a:p>
        </p:txBody>
      </p:sp>
      <p:sp>
        <p:nvSpPr>
          <p:cNvPr id="9" name="Rounded Rectangle 8">
            <a:extLst>
              <a:ext uri="{FF2B5EF4-FFF2-40B4-BE49-F238E27FC236}">
                <a16:creationId xmlns:a16="http://schemas.microsoft.com/office/drawing/2014/main" id="{80A414F0-FCE5-2E45-A339-248A82CA3769}"/>
              </a:ext>
            </a:extLst>
          </p:cNvPr>
          <p:cNvSpPr/>
          <p:nvPr/>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ounded Rectangle 9">
            <a:extLst>
              <a:ext uri="{FF2B5EF4-FFF2-40B4-BE49-F238E27FC236}">
                <a16:creationId xmlns:a16="http://schemas.microsoft.com/office/drawing/2014/main" id="{2333F93C-0F67-C146-84E2-9B869646EE60}"/>
              </a:ext>
            </a:extLst>
          </p:cNvPr>
          <p:cNvSpPr/>
          <p:nvPr/>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Rounded Rectangle 10">
            <a:extLst>
              <a:ext uri="{FF2B5EF4-FFF2-40B4-BE49-F238E27FC236}">
                <a16:creationId xmlns:a16="http://schemas.microsoft.com/office/drawing/2014/main" id="{AA9F6613-2A28-7048-A742-95677A05CBD2}"/>
              </a:ext>
            </a:extLst>
          </p:cNvPr>
          <p:cNvSpPr/>
          <p:nvPr/>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ounded Rectangle 11">
            <a:extLst>
              <a:ext uri="{FF2B5EF4-FFF2-40B4-BE49-F238E27FC236}">
                <a16:creationId xmlns:a16="http://schemas.microsoft.com/office/drawing/2014/main" id="{2035461B-5D95-774C-8E4D-3CB256D762EA}"/>
              </a:ext>
            </a:extLst>
          </p:cNvPr>
          <p:cNvSpPr/>
          <p:nvPr/>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Rounded Rectangle 12">
            <a:extLst>
              <a:ext uri="{FF2B5EF4-FFF2-40B4-BE49-F238E27FC236}">
                <a16:creationId xmlns:a16="http://schemas.microsoft.com/office/drawing/2014/main" id="{F78111FD-544B-3749-B4C7-6C0601A72685}"/>
              </a:ext>
            </a:extLst>
          </p:cNvPr>
          <p:cNvSpPr/>
          <p:nvPr/>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Rounded Rectangle 15">
            <a:extLst>
              <a:ext uri="{FF2B5EF4-FFF2-40B4-BE49-F238E27FC236}">
                <a16:creationId xmlns:a16="http://schemas.microsoft.com/office/drawing/2014/main" id="{74B1E9C1-F51F-E349-A7D6-273F919A86DE}"/>
              </a:ext>
            </a:extLst>
          </p:cNvPr>
          <p:cNvSpPr/>
          <p:nvPr/>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Rounded Rectangle 17">
            <a:extLst>
              <a:ext uri="{FF2B5EF4-FFF2-40B4-BE49-F238E27FC236}">
                <a16:creationId xmlns:a16="http://schemas.microsoft.com/office/drawing/2014/main" id="{6BB192FA-7562-6C45-B5B6-0487D9CB90FC}"/>
              </a:ext>
            </a:extLst>
          </p:cNvPr>
          <p:cNvSpPr/>
          <p:nvPr/>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Rounded Rectangle 18">
            <a:extLst>
              <a:ext uri="{FF2B5EF4-FFF2-40B4-BE49-F238E27FC236}">
                <a16:creationId xmlns:a16="http://schemas.microsoft.com/office/drawing/2014/main" id="{DFF58212-847B-D248-84DE-5532419AD67A}"/>
              </a:ext>
            </a:extLst>
          </p:cNvPr>
          <p:cNvSpPr/>
          <p:nvPr/>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Rounded Rectangle 19">
            <a:extLst>
              <a:ext uri="{FF2B5EF4-FFF2-40B4-BE49-F238E27FC236}">
                <a16:creationId xmlns:a16="http://schemas.microsoft.com/office/drawing/2014/main" id="{8C0CF75B-D58A-4840-8464-3D74529F5933}"/>
              </a:ext>
            </a:extLst>
          </p:cNvPr>
          <p:cNvSpPr/>
          <p:nvPr/>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Rounded Rectangle 20">
            <a:extLst>
              <a:ext uri="{FF2B5EF4-FFF2-40B4-BE49-F238E27FC236}">
                <a16:creationId xmlns:a16="http://schemas.microsoft.com/office/drawing/2014/main" id="{66339E88-CF46-694D-8472-C7F78C4EBDDB}"/>
              </a:ext>
            </a:extLst>
          </p:cNvPr>
          <p:cNvSpPr/>
          <p:nvPr/>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Rounded Rectangle 21">
            <a:extLst>
              <a:ext uri="{FF2B5EF4-FFF2-40B4-BE49-F238E27FC236}">
                <a16:creationId xmlns:a16="http://schemas.microsoft.com/office/drawing/2014/main" id="{EE08CE49-2BDF-7E47-93A6-34A667AEB601}"/>
              </a:ext>
            </a:extLst>
          </p:cNvPr>
          <p:cNvSpPr/>
          <p:nvPr/>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Rounded Rectangle 22">
            <a:extLst>
              <a:ext uri="{FF2B5EF4-FFF2-40B4-BE49-F238E27FC236}">
                <a16:creationId xmlns:a16="http://schemas.microsoft.com/office/drawing/2014/main" id="{0B4B9A8D-960F-1A49-BC4D-3FC55095C91E}"/>
              </a:ext>
            </a:extLst>
          </p:cNvPr>
          <p:cNvSpPr/>
          <p:nvPr/>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Rounded Rectangle 23">
            <a:extLst>
              <a:ext uri="{FF2B5EF4-FFF2-40B4-BE49-F238E27FC236}">
                <a16:creationId xmlns:a16="http://schemas.microsoft.com/office/drawing/2014/main" id="{90B90E96-DA65-3844-A895-A8E4275F2E9E}"/>
              </a:ext>
            </a:extLst>
          </p:cNvPr>
          <p:cNvSpPr/>
          <p:nvPr/>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Rounded Rectangle 24">
            <a:extLst>
              <a:ext uri="{FF2B5EF4-FFF2-40B4-BE49-F238E27FC236}">
                <a16:creationId xmlns:a16="http://schemas.microsoft.com/office/drawing/2014/main" id="{5950A2A1-25A0-624E-8059-D651F019971A}"/>
              </a:ext>
            </a:extLst>
          </p:cNvPr>
          <p:cNvSpPr/>
          <p:nvPr/>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955084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5614"/>
            <a:ext cx="5792732" cy="1636421"/>
            <a:chOff x="883471" y="1743339"/>
            <a:chExt cx="5792732" cy="163642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43339"/>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Time-to-Learn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7E1EFB4C-1311-B440-95C3-BA632B2F7241}"/>
              </a:ext>
            </a:extLst>
          </p:cNvPr>
          <p:cNvSpPr/>
          <p:nvPr/>
        </p:nvSpPr>
        <p:spPr>
          <a:xfrm>
            <a:off x="-1"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411DE3CD-0A56-EA49-BAD4-E1141CFE920B}"/>
              </a:ext>
            </a:extLst>
          </p:cNvPr>
          <p:cNvGrpSpPr/>
          <p:nvPr/>
        </p:nvGrpSpPr>
        <p:grpSpPr>
          <a:xfrm>
            <a:off x="883470" y="1570727"/>
            <a:ext cx="5792732" cy="2186196"/>
            <a:chOff x="782731" y="1470475"/>
            <a:chExt cx="5792732" cy="2186196"/>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70475"/>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Employee Satisfaction</a:t>
              </a:r>
            </a:p>
          </p:txBody>
        </p:sp>
        <p:sp>
          <p:nvSpPr>
            <p:cNvPr id="2" name="Oval 1">
              <a:extLst>
                <a:ext uri="{FF2B5EF4-FFF2-40B4-BE49-F238E27FC236}">
                  <a16:creationId xmlns:a16="http://schemas.microsoft.com/office/drawing/2014/main" id="{834B95C0-F5BF-2E4F-A033-A6B9973B7448}"/>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Oval 9">
              <a:extLst>
                <a:ext uri="{FF2B5EF4-FFF2-40B4-BE49-F238E27FC236}">
                  <a16:creationId xmlns:a16="http://schemas.microsoft.com/office/drawing/2014/main" id="{D975C12E-419E-0C46-8C87-95AB33D8608B}"/>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AAF73833-4FBD-7648-82A7-CC4201E96683}"/>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46576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03303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A8B3ACB-CB70-4347-9147-436357820D7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ED8108-FDA4-3E46-8468-F32F3028F6A8}"/>
              </a:ext>
            </a:extLst>
          </p:cNvPr>
          <p:cNvGrpSpPr/>
          <p:nvPr/>
        </p:nvGrpSpPr>
        <p:grpSpPr>
          <a:xfrm>
            <a:off x="883471" y="1558795"/>
            <a:ext cx="5792732" cy="2210059"/>
            <a:chOff x="782731" y="1446612"/>
            <a:chExt cx="5792732" cy="221005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661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a:t>
              </a:r>
            </a:p>
            <a:p>
              <a:pPr algn="ctr"/>
              <a:r>
                <a:rPr lang="en-NL" sz="5000" b="1">
                  <a:solidFill>
                    <a:schemeClr val="bg1"/>
                  </a:solidFill>
                  <a:latin typeface="Ubuntu" panose="020B0504030602030204" pitchFamily="34" charset="0"/>
                </a:rPr>
                <a:t>Usage Index</a:t>
              </a:r>
            </a:p>
          </p:txBody>
        </p:sp>
        <p:sp>
          <p:nvSpPr>
            <p:cNvPr id="10" name="Oval 9">
              <a:extLst>
                <a:ext uri="{FF2B5EF4-FFF2-40B4-BE49-F238E27FC236}">
                  <a16:creationId xmlns:a16="http://schemas.microsoft.com/office/drawing/2014/main" id="{51DD763D-2D80-0341-BBF5-1BE4D03E0B1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4DACCB6B-E3C5-8144-96AD-E97A5E3DC292}"/>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DB1B2D85-6356-1D48-84DB-1B9F95F87B2E}"/>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50385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80889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22B6B288-828A-D846-8E95-B2F336AC960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C5397E4D-2ECB-654A-BB42-052B09C60867}"/>
              </a:ext>
            </a:extLst>
          </p:cNvPr>
          <p:cNvGrpSpPr/>
          <p:nvPr/>
        </p:nvGrpSpPr>
        <p:grpSpPr>
          <a:xfrm>
            <a:off x="883471" y="1546873"/>
            <a:ext cx="5792732" cy="2233904"/>
            <a:chOff x="774780" y="1510232"/>
            <a:chExt cx="5792732" cy="2233904"/>
          </a:xfrm>
        </p:grpSpPr>
        <p:sp>
          <p:nvSpPr>
            <p:cNvPr id="6" name="TextBox 5">
              <a:extLst>
                <a:ext uri="{FF2B5EF4-FFF2-40B4-BE49-F238E27FC236}">
                  <a16:creationId xmlns:a16="http://schemas.microsoft.com/office/drawing/2014/main" id="{009EAD6C-D563-D744-AFCA-AE8CA95E6630}"/>
                </a:ext>
              </a:extLst>
            </p:cNvPr>
            <p:cNvSpPr txBox="1"/>
            <p:nvPr/>
          </p:nvSpPr>
          <p:spPr>
            <a:xfrm>
              <a:off x="774780" y="151023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Revenue </a:t>
              </a:r>
            </a:p>
            <a:p>
              <a:pPr algn="ctr"/>
              <a:r>
                <a:rPr lang="en-NL" sz="5000" b="1">
                  <a:solidFill>
                    <a:schemeClr val="bg1"/>
                  </a:solidFill>
                  <a:latin typeface="Ubuntu" panose="020B0504030602030204" pitchFamily="34" charset="0"/>
                </a:rPr>
                <a:t>per Employee</a:t>
              </a:r>
            </a:p>
          </p:txBody>
        </p:sp>
        <p:sp>
          <p:nvSpPr>
            <p:cNvPr id="10" name="Oval 9">
              <a:extLst>
                <a:ext uri="{FF2B5EF4-FFF2-40B4-BE49-F238E27FC236}">
                  <a16:creationId xmlns:a16="http://schemas.microsoft.com/office/drawing/2014/main" id="{D8E95E7A-6367-B749-ACAD-56949AE74303}"/>
                </a:ext>
              </a:extLst>
            </p:cNvPr>
            <p:cNvSpPr/>
            <p:nvPr/>
          </p:nvSpPr>
          <p:spPr>
            <a:xfrm>
              <a:off x="3060712" y="337998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EC293A5-2C2E-3443-937B-03168DEC64A0}"/>
                </a:ext>
              </a:extLst>
            </p:cNvPr>
            <p:cNvSpPr/>
            <p:nvPr/>
          </p:nvSpPr>
          <p:spPr>
            <a:xfrm>
              <a:off x="3489041" y="337998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E7F1D3D-CBE3-504F-9E67-1287DBF150FF}"/>
                </a:ext>
              </a:extLst>
            </p:cNvPr>
            <p:cNvSpPr/>
            <p:nvPr/>
          </p:nvSpPr>
          <p:spPr>
            <a:xfrm>
              <a:off x="3917370" y="33799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7518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1140525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B49ADBA-1AE9-C141-8203-41C8CCC32B2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88C2D97-B31F-A443-8C09-D7B033974E51}"/>
              </a:ext>
            </a:extLst>
          </p:cNvPr>
          <p:cNvGrpSpPr/>
          <p:nvPr/>
        </p:nvGrpSpPr>
        <p:grpSpPr>
          <a:xfrm>
            <a:off x="883471" y="1555830"/>
            <a:ext cx="5792732" cy="2215989"/>
            <a:chOff x="782731" y="1440682"/>
            <a:chExt cx="5792732" cy="221598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068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Release </a:t>
              </a:r>
            </a:p>
            <a:p>
              <a:pPr algn="ctr"/>
              <a:r>
                <a:rPr lang="en-NL" sz="5000" b="1">
                  <a:solidFill>
                    <a:schemeClr val="bg1"/>
                  </a:solidFill>
                  <a:latin typeface="Ubuntu" panose="020B0504030602030204" pitchFamily="34" charset="0"/>
                </a:rPr>
                <a:t>Frequency</a:t>
              </a:r>
            </a:p>
          </p:txBody>
        </p:sp>
        <p:sp>
          <p:nvSpPr>
            <p:cNvPr id="10" name="Oval 9">
              <a:extLst>
                <a:ext uri="{FF2B5EF4-FFF2-40B4-BE49-F238E27FC236}">
                  <a16:creationId xmlns:a16="http://schemas.microsoft.com/office/drawing/2014/main" id="{6ADC8B98-F9B2-B546-8339-E15F909A01FB}"/>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1F4DC01-F055-E849-8058-821EF6BF1903}"/>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62F621B-BF71-FC4A-ACB1-F4A7241545D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76946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443847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8EFFB25-8CDC-344F-8D02-155D09741218}"/>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5BF3484-2EDD-8243-A82D-802F04ED2EA4}"/>
              </a:ext>
            </a:extLst>
          </p:cNvPr>
          <p:cNvGrpSpPr/>
          <p:nvPr/>
        </p:nvGrpSpPr>
        <p:grpSpPr>
          <a:xfrm>
            <a:off x="883471" y="1578674"/>
            <a:ext cx="5792732" cy="2170302"/>
            <a:chOff x="782731" y="1486369"/>
            <a:chExt cx="5792732" cy="2170302"/>
          </a:xfrm>
        </p:grpSpPr>
        <p:sp>
          <p:nvSpPr>
            <p:cNvPr id="4" name="TextBox 3">
              <a:extLst>
                <a:ext uri="{FF2B5EF4-FFF2-40B4-BE49-F238E27FC236}">
                  <a16:creationId xmlns:a16="http://schemas.microsoft.com/office/drawing/2014/main" id="{EDC2FECD-DABB-1340-A5D4-C463C1035B75}"/>
                </a:ext>
              </a:extLst>
            </p:cNvPr>
            <p:cNvSpPr txBox="1"/>
            <p:nvPr/>
          </p:nvSpPr>
          <p:spPr>
            <a:xfrm>
              <a:off x="782731" y="1486369"/>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Mean Time </a:t>
              </a:r>
            </a:p>
            <a:p>
              <a:pPr algn="ctr"/>
              <a:r>
                <a:rPr lang="en-NL" sz="5000" b="1">
                  <a:solidFill>
                    <a:schemeClr val="bg1"/>
                  </a:solidFill>
                  <a:latin typeface="Ubuntu" panose="020B0504030602030204" pitchFamily="34" charset="0"/>
                </a:rPr>
                <a:t>to Repair</a:t>
              </a:r>
            </a:p>
          </p:txBody>
        </p:sp>
        <p:sp>
          <p:nvSpPr>
            <p:cNvPr id="10" name="Oval 9">
              <a:extLst>
                <a:ext uri="{FF2B5EF4-FFF2-40B4-BE49-F238E27FC236}">
                  <a16:creationId xmlns:a16="http://schemas.microsoft.com/office/drawing/2014/main" id="{1C8E8937-97FF-8A41-884B-A7A96E7A9C01}"/>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2E5CBEA-24C1-8B4D-9704-2307EEE7584C}"/>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309463A-E65F-694C-A72D-09FFCC04DDA8}"/>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9213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728697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C35568D5-D429-D947-80DE-2A5E309168BC}"/>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16E0CBF-53CB-5E4B-8BAE-86214A958466}"/>
              </a:ext>
            </a:extLst>
          </p:cNvPr>
          <p:cNvGrpSpPr/>
          <p:nvPr/>
        </p:nvGrpSpPr>
        <p:grpSpPr>
          <a:xfrm>
            <a:off x="833101" y="1759598"/>
            <a:ext cx="5893472" cy="1808454"/>
            <a:chOff x="782731" y="1625580"/>
            <a:chExt cx="5893472" cy="18084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25580"/>
              <a:ext cx="5792732" cy="861774"/>
            </a:xfrm>
            <a:prstGeom prst="rect">
              <a:avLst/>
            </a:prstGeom>
            <a:noFill/>
          </p:spPr>
          <p:txBody>
            <a:bodyPr wrap="square" rtlCol="0">
              <a:spAutoFit/>
            </a:bodyPr>
            <a:lstStyle/>
            <a:p>
              <a:pPr algn="ctr"/>
              <a:endParaRPr lang="en-NL" sz="5000" b="1">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5B7058D0-484F-7041-95AB-7E591285CA65}"/>
                </a:ext>
              </a:extLst>
            </p:cNvPr>
            <p:cNvSpPr txBox="1"/>
            <p:nvPr/>
          </p:nvSpPr>
          <p:spPr>
            <a:xfrm>
              <a:off x="782731" y="1978523"/>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Lead Time</a:t>
              </a:r>
            </a:p>
          </p:txBody>
        </p:sp>
        <p:sp>
          <p:nvSpPr>
            <p:cNvPr id="11" name="Oval 10">
              <a:extLst>
                <a:ext uri="{FF2B5EF4-FFF2-40B4-BE49-F238E27FC236}">
                  <a16:creationId xmlns:a16="http://schemas.microsoft.com/office/drawing/2014/main" id="{C1EE0087-EF5B-A142-BB3A-13FB7CAF2828}"/>
                </a:ext>
              </a:extLst>
            </p:cNvPr>
            <p:cNvSpPr/>
            <p:nvPr/>
          </p:nvSpPr>
          <p:spPr>
            <a:xfrm>
              <a:off x="3068663" y="30698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1A41BCC-AB03-6A42-B29E-3A0767815FC9}"/>
                </a:ext>
              </a:extLst>
            </p:cNvPr>
            <p:cNvSpPr/>
            <p:nvPr/>
          </p:nvSpPr>
          <p:spPr>
            <a:xfrm>
              <a:off x="3496992" y="3069886"/>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Oval 12">
              <a:extLst>
                <a:ext uri="{FF2B5EF4-FFF2-40B4-BE49-F238E27FC236}">
                  <a16:creationId xmlns:a16="http://schemas.microsoft.com/office/drawing/2014/main" id="{0D29B014-7DD0-B64E-8669-A34A658FB868}"/>
                </a:ext>
              </a:extLst>
            </p:cNvPr>
            <p:cNvSpPr/>
            <p:nvPr/>
          </p:nvSpPr>
          <p:spPr>
            <a:xfrm>
              <a:off x="3925321" y="3069885"/>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529465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607612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BB154A9-2B4F-C842-8772-D900D2DC33D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0EEFF9-5BFF-0C4A-9481-A20BE579B4CB}"/>
              </a:ext>
            </a:extLst>
          </p:cNvPr>
          <p:cNvGrpSpPr/>
          <p:nvPr/>
        </p:nvGrpSpPr>
        <p:grpSpPr>
          <a:xfrm>
            <a:off x="883471" y="1610483"/>
            <a:ext cx="5792732" cy="2106683"/>
            <a:chOff x="782731" y="1549988"/>
            <a:chExt cx="5792732" cy="2106683"/>
          </a:xfrm>
        </p:grpSpPr>
        <p:sp>
          <p:nvSpPr>
            <p:cNvPr id="5" name="TextBox 4">
              <a:extLst>
                <a:ext uri="{FF2B5EF4-FFF2-40B4-BE49-F238E27FC236}">
                  <a16:creationId xmlns:a16="http://schemas.microsoft.com/office/drawing/2014/main" id="{60AD8DD6-9A60-8743-8085-537BCCE56AB6}"/>
                </a:ext>
              </a:extLst>
            </p:cNvPr>
            <p:cNvSpPr txBox="1"/>
            <p:nvPr/>
          </p:nvSpPr>
          <p:spPr>
            <a:xfrm>
              <a:off x="782731" y="1549988"/>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Innovation</a:t>
              </a:r>
            </a:p>
            <a:p>
              <a:pPr algn="ctr"/>
              <a:r>
                <a:rPr lang="en-NL" sz="5000" b="1">
                  <a:solidFill>
                    <a:schemeClr val="bg1"/>
                  </a:solidFill>
                  <a:latin typeface="Ubuntu" panose="020B0504030602030204" pitchFamily="34" charset="0"/>
                </a:rPr>
                <a:t>Rate</a:t>
              </a:r>
            </a:p>
          </p:txBody>
        </p:sp>
        <p:sp>
          <p:nvSpPr>
            <p:cNvPr id="10" name="Oval 9">
              <a:extLst>
                <a:ext uri="{FF2B5EF4-FFF2-40B4-BE49-F238E27FC236}">
                  <a16:creationId xmlns:a16="http://schemas.microsoft.com/office/drawing/2014/main" id="{9843A664-9637-2F49-808D-9A2F1D875DB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FBFD1914-147A-814C-B2B8-1C48337415B1}"/>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143EDC96-8EC4-0B47-A041-3AFE2C68986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42465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958203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07FA702-B549-8B47-B360-0598DD5BE11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C70A03F-F298-AC40-99A9-F045809B2B77}"/>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47842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On-Product</a:t>
              </a:r>
            </a:p>
            <a:p>
              <a:pPr algn="ctr"/>
              <a:r>
                <a:rPr lang="en-NL" sz="5000" b="1">
                  <a:solidFill>
                    <a:schemeClr val="bg1"/>
                  </a:solidFill>
                  <a:latin typeface="Ubuntu" panose="020B0504030602030204" pitchFamily="34" charset="0"/>
                </a:rPr>
                <a:t>Index</a:t>
              </a:r>
            </a:p>
          </p:txBody>
        </p:sp>
        <p:sp>
          <p:nvSpPr>
            <p:cNvPr id="10" name="Oval 9">
              <a:extLst>
                <a:ext uri="{FF2B5EF4-FFF2-40B4-BE49-F238E27FC236}">
                  <a16:creationId xmlns:a16="http://schemas.microsoft.com/office/drawing/2014/main" id="{5DA0924D-78C5-5B47-B4BB-5D9CD1B268B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9F5F616E-3884-194C-877E-D7A4DA555144}"/>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EDE613FD-056A-D343-BD9B-C709717234C2}"/>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17966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721021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Technical</a:t>
              </a:r>
            </a:p>
            <a:p>
              <a:pPr algn="ctr"/>
              <a:r>
                <a:rPr lang="en-NL" sz="5000" b="1">
                  <a:solidFill>
                    <a:schemeClr val="bg1"/>
                  </a:solidFill>
                  <a:latin typeface="Ubuntu" panose="020B0504030602030204" pitchFamily="34" charset="0"/>
                </a:rPr>
                <a:t>Debt</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39621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a:latin typeface="Marvel" pitchFamily="2" charset="0"/>
              </a:rPr>
              <a:t>TIME TO MARKET</a:t>
            </a:r>
          </a:p>
        </p:txBody>
      </p:sp>
      <p:sp>
        <p:nvSpPr>
          <p:cNvPr id="10" name="TextBox 9">
            <a:extLst>
              <a:ext uri="{FF2B5EF4-FFF2-40B4-BE49-F238E27FC236}">
                <a16:creationId xmlns:a16="http://schemas.microsoft.com/office/drawing/2014/main" id="{3762688F-2496-B440-A225-A32781C801C0}"/>
              </a:ext>
            </a:extLst>
          </p:cNvPr>
          <p:cNvSpPr txBox="1"/>
          <p:nvPr/>
        </p:nvSpPr>
        <p:spPr>
          <a:xfrm>
            <a:off x="1358653" y="2983424"/>
            <a:ext cx="4918334"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Expresses the organization’s ability to quickly deliver new capabilities, services, or products</a:t>
            </a:r>
            <a:endParaRPr lang="en-NL" sz="100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014924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825139"/>
            <a:ext cx="5792732" cy="3677371"/>
            <a:chOff x="883471" y="673017"/>
            <a:chExt cx="5792732" cy="3677371"/>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673017"/>
              <a:ext cx="5792732" cy="3170099"/>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Active Code Branches / Time Spent Merging Branched Code</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599582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2519213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3C6D795-2973-C64C-A34B-F08AF4C232D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F62747-AE27-1345-A9B2-8EF946A58C98}"/>
              </a:ext>
            </a:extLst>
          </p:cNvPr>
          <p:cNvGrpSpPr/>
          <p:nvPr/>
        </p:nvGrpSpPr>
        <p:grpSpPr>
          <a:xfrm>
            <a:off x="883471" y="1181777"/>
            <a:ext cx="5792732" cy="2964095"/>
            <a:chOff x="782934" y="1099171"/>
            <a:chExt cx="5792732" cy="2964095"/>
          </a:xfrm>
        </p:grpSpPr>
        <p:sp>
          <p:nvSpPr>
            <p:cNvPr id="4" name="TextBox 3">
              <a:extLst>
                <a:ext uri="{FF2B5EF4-FFF2-40B4-BE49-F238E27FC236}">
                  <a16:creationId xmlns:a16="http://schemas.microsoft.com/office/drawing/2014/main" id="{00B27107-884A-6843-9E91-CBFCA3A06FE0}"/>
                </a:ext>
              </a:extLst>
            </p:cNvPr>
            <p:cNvSpPr txBox="1"/>
            <p:nvPr/>
          </p:nvSpPr>
          <p:spPr>
            <a:xfrm>
              <a:off x="782934" y="1099171"/>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Time Spent </a:t>
              </a:r>
            </a:p>
            <a:p>
              <a:pPr algn="ctr"/>
              <a:r>
                <a:rPr lang="en-NL" sz="5000" b="1">
                  <a:solidFill>
                    <a:schemeClr val="bg1"/>
                  </a:solidFill>
                  <a:latin typeface="Ubuntu" panose="020B0504030602030204" pitchFamily="34" charset="0"/>
                </a:rPr>
                <a:t>Context-Switching</a:t>
              </a:r>
            </a:p>
          </p:txBody>
        </p:sp>
        <p:sp>
          <p:nvSpPr>
            <p:cNvPr id="10" name="Oval 9">
              <a:extLst>
                <a:ext uri="{FF2B5EF4-FFF2-40B4-BE49-F238E27FC236}">
                  <a16:creationId xmlns:a16="http://schemas.microsoft.com/office/drawing/2014/main" id="{1622133D-821F-9042-82D2-7097BAB6F7A1}"/>
                </a:ext>
              </a:extLst>
            </p:cNvPr>
            <p:cNvSpPr/>
            <p:nvPr/>
          </p:nvSpPr>
          <p:spPr>
            <a:xfrm>
              <a:off x="3068866" y="369911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8B30F5A1-32AE-0446-A82F-EE66CBA81BB0}"/>
                </a:ext>
              </a:extLst>
            </p:cNvPr>
            <p:cNvSpPr/>
            <p:nvPr/>
          </p:nvSpPr>
          <p:spPr>
            <a:xfrm>
              <a:off x="3497195" y="369911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C92F34D9-0C44-4542-A373-43230FF10FFA}"/>
                </a:ext>
              </a:extLst>
            </p:cNvPr>
            <p:cNvSpPr/>
            <p:nvPr/>
          </p:nvSpPr>
          <p:spPr>
            <a:xfrm>
              <a:off x="3925524" y="369911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476476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26914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3BFEE0C-2D0D-C841-B46A-26120CB54DE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9C9E60C-7C58-D74A-8F1E-F55AF946FBDD}"/>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23DDF276-A1EB-B640-B158-2553E38C1619}"/>
                </a:ext>
              </a:extLst>
            </p:cNvPr>
            <p:cNvSpPr txBox="1"/>
            <p:nvPr/>
          </p:nvSpPr>
          <p:spPr>
            <a:xfrm>
              <a:off x="782731" y="147842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or User Satisfaction Gap</a:t>
              </a:r>
            </a:p>
          </p:txBody>
        </p:sp>
        <p:sp>
          <p:nvSpPr>
            <p:cNvPr id="10" name="Oval 9">
              <a:extLst>
                <a:ext uri="{FF2B5EF4-FFF2-40B4-BE49-F238E27FC236}">
                  <a16:creationId xmlns:a16="http://schemas.microsoft.com/office/drawing/2014/main" id="{47680971-54DC-AD49-A5DC-1784704265CD}"/>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351EDF79-7F90-DB4F-BE6A-5DEC5CB5943E}"/>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3ED3F5F-1A0A-684B-95C0-7BC1EBF1337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03983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1956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848217"/>
            <a:ext cx="6900243" cy="1631216"/>
          </a:xfrm>
          <a:prstGeom prst="rect">
            <a:avLst/>
          </a:prstGeom>
          <a:noFill/>
        </p:spPr>
        <p:txBody>
          <a:bodyPr wrap="square" rtlCol="0">
            <a:spAutoFit/>
          </a:bodyPr>
          <a:lstStyle/>
          <a:p>
            <a:pPr algn="ctr"/>
            <a:r>
              <a:rPr lang="en-NL" sz="5000" b="1">
                <a:latin typeface="Ubuntu" panose="020B0504030602030204" pitchFamily="34" charset="0"/>
              </a:rPr>
              <a:t>Meet geen Output; Meet de Uitkomst</a:t>
            </a:r>
          </a:p>
        </p:txBody>
      </p:sp>
    </p:spTree>
    <p:extLst>
      <p:ext uri="{BB962C8B-B14F-4D97-AF65-F5344CB8AC3E}">
        <p14:creationId xmlns:p14="http://schemas.microsoft.com/office/powerpoint/2010/main" val="33849802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6092352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en-NL" sz="5000" b="1">
                <a:latin typeface="Ubuntu" panose="020B0504030602030204" pitchFamily="34" charset="0"/>
              </a:rPr>
              <a:t>Het gaat niet om de metingen, maar om de inzichten</a:t>
            </a:r>
          </a:p>
        </p:txBody>
      </p:sp>
    </p:spTree>
    <p:extLst>
      <p:ext uri="{BB962C8B-B14F-4D97-AF65-F5344CB8AC3E}">
        <p14:creationId xmlns:p14="http://schemas.microsoft.com/office/powerpoint/2010/main" val="3864524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34202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078775"/>
            <a:ext cx="6900243" cy="3170099"/>
          </a:xfrm>
          <a:prstGeom prst="rect">
            <a:avLst/>
          </a:prstGeom>
          <a:noFill/>
        </p:spPr>
        <p:txBody>
          <a:bodyPr wrap="square" rtlCol="0">
            <a:spAutoFit/>
          </a:bodyPr>
          <a:lstStyle/>
          <a:p>
            <a:pPr algn="ctr"/>
            <a:r>
              <a:rPr lang="en-NL" sz="5000">
                <a:latin typeface="Ubuntu" panose="020B0504030602030204" pitchFamily="34" charset="0"/>
              </a:rPr>
              <a:t>Leer meer over</a:t>
            </a:r>
            <a:endParaRPr lang="en-NL" sz="5000" b="1">
              <a:latin typeface="Ubuntu" panose="020B0504030602030204" pitchFamily="34" charset="0"/>
            </a:endParaRPr>
          </a:p>
          <a:p>
            <a:pPr algn="ctr"/>
            <a:r>
              <a:rPr lang="en-NL" sz="5000" b="1">
                <a:latin typeface="Ubuntu" panose="020B0504030602030204" pitchFamily="34" charset="0"/>
              </a:rPr>
              <a:t>Evidence Based Management </a:t>
            </a:r>
            <a:r>
              <a:rPr lang="en-NL" sz="5000">
                <a:latin typeface="Ubuntu" panose="020B0504030602030204" pitchFamily="34" charset="0"/>
              </a:rPr>
              <a:t>op</a:t>
            </a:r>
          </a:p>
          <a:p>
            <a:pPr algn="ctr"/>
            <a:r>
              <a:rPr lang="en-NL" sz="5000">
                <a:latin typeface="Ubuntu" panose="020B0504030602030204" pitchFamily="34" charset="0"/>
              </a:rPr>
              <a:t>http://scrum.org/EBM</a:t>
            </a:r>
          </a:p>
        </p:txBody>
      </p:sp>
    </p:spTree>
    <p:extLst>
      <p:ext uri="{BB962C8B-B14F-4D97-AF65-F5344CB8AC3E}">
        <p14:creationId xmlns:p14="http://schemas.microsoft.com/office/powerpoint/2010/main" val="13775542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174861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9EAD6C-D563-D744-AFCA-AE8CA95E6630}"/>
              </a:ext>
            </a:extLst>
          </p:cNvPr>
          <p:cNvSpPr txBox="1"/>
          <p:nvPr/>
        </p:nvSpPr>
        <p:spPr>
          <a:xfrm>
            <a:off x="433485" y="173949"/>
            <a:ext cx="6416298" cy="400110"/>
          </a:xfrm>
          <a:prstGeom prst="rect">
            <a:avLst/>
          </a:prstGeom>
          <a:noFill/>
        </p:spPr>
        <p:txBody>
          <a:bodyPr wrap="square" rtlCol="0">
            <a:spAutoFit/>
          </a:bodyPr>
          <a:lstStyle/>
          <a:p>
            <a:pPr algn="ctr"/>
            <a:r>
              <a:rPr lang="en-NL" sz="2000" b="1">
                <a:latin typeface="Ubuntu" panose="020B0504030602030204" pitchFamily="34" charset="0"/>
              </a:rPr>
              <a:t>EBM suggested cheat sheet</a:t>
            </a:r>
            <a:endParaRPr lang="en-NL" sz="2000">
              <a:latin typeface="Ubuntu" panose="020B0504030602030204" pitchFamily="34" charset="0"/>
            </a:endParaRPr>
          </a:p>
        </p:txBody>
      </p:sp>
      <p:sp>
        <p:nvSpPr>
          <p:cNvPr id="8" name="TextBox 7">
            <a:extLst>
              <a:ext uri="{FF2B5EF4-FFF2-40B4-BE49-F238E27FC236}">
                <a16:creationId xmlns:a16="http://schemas.microsoft.com/office/drawing/2014/main" id="{CBB6441C-A641-EE43-B9CA-553BCAFDDCAF}"/>
              </a:ext>
            </a:extLst>
          </p:cNvPr>
          <p:cNvSpPr txBox="1"/>
          <p:nvPr/>
        </p:nvSpPr>
        <p:spPr>
          <a:xfrm>
            <a:off x="3501215" y="4821023"/>
            <a:ext cx="3810078" cy="200055"/>
          </a:xfrm>
          <a:prstGeom prst="rect">
            <a:avLst/>
          </a:prstGeom>
          <a:noFill/>
        </p:spPr>
        <p:txBody>
          <a:bodyPr wrap="square" rtlCol="0">
            <a:spAutoFit/>
          </a:bodyPr>
          <a:lstStyle/>
          <a:p>
            <a:pPr algn="r"/>
            <a:r>
              <a:rPr lang="en-NL" sz="700">
                <a:solidFill>
                  <a:schemeClr val="bg1">
                    <a:lumMod val="65000"/>
                  </a:schemeClr>
                </a:solidFill>
                <a:latin typeface="Ubuntu" panose="020B0504030602030204" pitchFamily="34" charset="0"/>
              </a:rPr>
              <a:t>Source: EBM guide, http://scrum.org/EBM</a:t>
            </a:r>
          </a:p>
        </p:txBody>
      </p:sp>
      <p:pic>
        <p:nvPicPr>
          <p:cNvPr id="9" name="Picture 8" descr="A screenshot of a cell phone&#10;&#10;Description automatically generated">
            <a:extLst>
              <a:ext uri="{FF2B5EF4-FFF2-40B4-BE49-F238E27FC236}">
                <a16:creationId xmlns:a16="http://schemas.microsoft.com/office/drawing/2014/main" id="{B9D75A12-8D57-1D4E-AB48-B43CCF0C51EF}"/>
              </a:ext>
            </a:extLst>
          </p:cNvPr>
          <p:cNvPicPr>
            <a:picLocks noChangeAspect="1"/>
          </p:cNvPicPr>
          <p:nvPr/>
        </p:nvPicPr>
        <p:blipFill>
          <a:blip r:embed="rId3"/>
          <a:stretch>
            <a:fillRect/>
          </a:stretch>
        </p:blipFill>
        <p:spPr>
          <a:xfrm>
            <a:off x="160984" y="3468669"/>
            <a:ext cx="3541363" cy="1619985"/>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DEED4AB1-FB9F-6540-BB0C-BCEA676A36F3}"/>
              </a:ext>
            </a:extLst>
          </p:cNvPr>
          <p:cNvPicPr>
            <a:picLocks noChangeAspect="1"/>
          </p:cNvPicPr>
          <p:nvPr/>
        </p:nvPicPr>
        <p:blipFill>
          <a:blip r:embed="rId4"/>
          <a:stretch>
            <a:fillRect/>
          </a:stretch>
        </p:blipFill>
        <p:spPr>
          <a:xfrm>
            <a:off x="234481" y="652043"/>
            <a:ext cx="3467866" cy="2738642"/>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AFE0C25F-91C9-5D48-B2A3-7EEADD78195E}"/>
              </a:ext>
            </a:extLst>
          </p:cNvPr>
          <p:cNvPicPr>
            <a:picLocks noChangeAspect="1"/>
          </p:cNvPicPr>
          <p:nvPr/>
        </p:nvPicPr>
        <p:blipFill>
          <a:blip r:embed="rId5"/>
          <a:stretch>
            <a:fillRect/>
          </a:stretch>
        </p:blipFill>
        <p:spPr>
          <a:xfrm>
            <a:off x="3641634" y="652043"/>
            <a:ext cx="3669659" cy="3248182"/>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8860B376-714B-B14D-8396-DA0BFF861E68}"/>
              </a:ext>
            </a:extLst>
          </p:cNvPr>
          <p:cNvPicPr>
            <a:picLocks noChangeAspect="1"/>
          </p:cNvPicPr>
          <p:nvPr/>
        </p:nvPicPr>
        <p:blipFill>
          <a:blip r:embed="rId6"/>
          <a:stretch>
            <a:fillRect/>
          </a:stretch>
        </p:blipFill>
        <p:spPr>
          <a:xfrm>
            <a:off x="3671351" y="3943357"/>
            <a:ext cx="3628531" cy="810090"/>
          </a:xfrm>
          <a:prstGeom prst="rect">
            <a:avLst/>
          </a:prstGeom>
        </p:spPr>
      </p:pic>
    </p:spTree>
    <p:extLst>
      <p:ext uri="{BB962C8B-B14F-4D97-AF65-F5344CB8AC3E}">
        <p14:creationId xmlns:p14="http://schemas.microsoft.com/office/powerpoint/2010/main" val="345277689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6593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grpSp>
        <p:nvGrpSpPr>
          <p:cNvPr id="3" name="Group 2">
            <a:extLst>
              <a:ext uri="{FF2B5EF4-FFF2-40B4-BE49-F238E27FC236}">
                <a16:creationId xmlns:a16="http://schemas.microsoft.com/office/drawing/2014/main" id="{A4B1E5EE-4214-2641-9792-B49918F1B822}"/>
              </a:ext>
            </a:extLst>
          </p:cNvPr>
          <p:cNvGrpSpPr/>
          <p:nvPr/>
        </p:nvGrpSpPr>
        <p:grpSpPr>
          <a:xfrm>
            <a:off x="394567" y="1487920"/>
            <a:ext cx="8604506" cy="2181674"/>
            <a:chOff x="394567" y="1604155"/>
            <a:chExt cx="8604506" cy="2181674"/>
          </a:xfrm>
        </p:grpSpPr>
        <p:sp>
          <p:nvSpPr>
            <p:cNvPr id="14" name="TextBox 13">
              <a:extLst>
                <a:ext uri="{FF2B5EF4-FFF2-40B4-BE49-F238E27FC236}">
                  <a16:creationId xmlns:a16="http://schemas.microsoft.com/office/drawing/2014/main" id="{89D91C47-04B8-0743-AE33-CB32FB353B50}"/>
                </a:ext>
              </a:extLst>
            </p:cNvPr>
            <p:cNvSpPr txBox="1"/>
            <p:nvPr/>
          </p:nvSpPr>
          <p:spPr>
            <a:xfrm>
              <a:off x="394567" y="1604155"/>
              <a:ext cx="6770540" cy="1323439"/>
            </a:xfrm>
            <a:prstGeom prst="rect">
              <a:avLst/>
            </a:prstGeom>
            <a:noFill/>
          </p:spPr>
          <p:txBody>
            <a:bodyPr wrap="square" rtlCol="0">
              <a:spAutoFit/>
            </a:bodyPr>
            <a:lstStyle/>
            <a:p>
              <a:pPr algn="ctr"/>
              <a:r>
                <a:rPr lang="en-NL" sz="8000">
                  <a:latin typeface="Marvel" pitchFamily="2" charset="0"/>
                </a:rPr>
                <a:t>ABILITY TO </a:t>
              </a:r>
            </a:p>
          </p:txBody>
        </p:sp>
        <p:sp>
          <p:nvSpPr>
            <p:cNvPr id="7" name="TextBox 6">
              <a:extLst>
                <a:ext uri="{FF2B5EF4-FFF2-40B4-BE49-F238E27FC236}">
                  <a16:creationId xmlns:a16="http://schemas.microsoft.com/office/drawing/2014/main" id="{15BBDDCE-EBBD-D74C-937F-BA4A04557A38}"/>
                </a:ext>
              </a:extLst>
            </p:cNvPr>
            <p:cNvSpPr txBox="1"/>
            <p:nvPr/>
          </p:nvSpPr>
          <p:spPr>
            <a:xfrm>
              <a:off x="2228533" y="2396953"/>
              <a:ext cx="6770540" cy="1323439"/>
            </a:xfrm>
            <a:prstGeom prst="rect">
              <a:avLst/>
            </a:prstGeom>
            <a:noFill/>
          </p:spPr>
          <p:txBody>
            <a:bodyPr wrap="square" rtlCol="0">
              <a:spAutoFit/>
            </a:bodyPr>
            <a:lstStyle/>
            <a:p>
              <a:r>
                <a:rPr lang="en-NL" sz="8000">
                  <a:latin typeface="Marvel" pitchFamily="2" charset="0"/>
                </a:rPr>
                <a:t>INNOVATE</a:t>
              </a:r>
            </a:p>
          </p:txBody>
        </p:sp>
        <p:sp>
          <p:nvSpPr>
            <p:cNvPr id="8" name="TextBox 7">
              <a:extLst>
                <a:ext uri="{FF2B5EF4-FFF2-40B4-BE49-F238E27FC236}">
                  <a16:creationId xmlns:a16="http://schemas.microsoft.com/office/drawing/2014/main" id="{D31B753E-9424-544C-9E20-8CA17090EE73}"/>
                </a:ext>
              </a:extLst>
            </p:cNvPr>
            <p:cNvSpPr txBox="1"/>
            <p:nvPr/>
          </p:nvSpPr>
          <p:spPr>
            <a:xfrm>
              <a:off x="1931029" y="3385719"/>
              <a:ext cx="369761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Expresses the ability of a product development organization to </a:t>
              </a:r>
            </a:p>
            <a:p>
              <a:r>
                <a:rPr lang="en-GB" sz="1000" dirty="0">
                  <a:solidFill>
                    <a:schemeClr val="bg1">
                      <a:lumMod val="50000"/>
                    </a:schemeClr>
                  </a:solidFill>
                  <a:latin typeface="Ubuntu" panose="020B0504030602030204" pitchFamily="34" charset="0"/>
                </a:rPr>
                <a:t>deliver new capabilities that might better meet customer needs</a:t>
              </a:r>
              <a:endParaRPr lang="en-NL" sz="1000">
                <a:solidFill>
                  <a:schemeClr val="bg1">
                    <a:lumMod val="50000"/>
                  </a:schemeClr>
                </a:solidFill>
                <a:latin typeface="Ubuntu" panose="020B0504030602030204" pitchFamily="34" charset="0"/>
              </a:endParaRPr>
            </a:p>
          </p:txBody>
        </p:sp>
      </p:gr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804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7" name="TextBox 6">
            <a:extLst>
              <a:ext uri="{FF2B5EF4-FFF2-40B4-BE49-F238E27FC236}">
                <a16:creationId xmlns:a16="http://schemas.microsoft.com/office/drawing/2014/main" id="{DB3D77AE-9792-C547-90E9-C96C9012A78D}"/>
              </a:ext>
            </a:extLst>
          </p:cNvPr>
          <p:cNvSpPr txBox="1"/>
          <p:nvPr/>
        </p:nvSpPr>
        <p:spPr>
          <a:xfrm>
            <a:off x="1154265" y="1964111"/>
            <a:ext cx="5451371" cy="1323439"/>
          </a:xfrm>
          <a:prstGeom prst="rect">
            <a:avLst/>
          </a:prstGeom>
          <a:noFill/>
        </p:spPr>
        <p:txBody>
          <a:bodyPr wrap="square" rtlCol="0">
            <a:spAutoFit/>
          </a:bodyPr>
          <a:lstStyle/>
          <a:p>
            <a:pPr algn="ctr"/>
            <a:r>
              <a:rPr lang="en-NL" sz="8000">
                <a:latin typeface="Marvel" pitchFamily="2" charset="0"/>
              </a:rPr>
              <a:t>UNREALIZED VALUE</a:t>
            </a:r>
          </a:p>
        </p:txBody>
      </p:sp>
      <p:sp>
        <p:nvSpPr>
          <p:cNvPr id="8" name="TextBox 7">
            <a:extLst>
              <a:ext uri="{FF2B5EF4-FFF2-40B4-BE49-F238E27FC236}">
                <a16:creationId xmlns:a16="http://schemas.microsoft.com/office/drawing/2014/main" id="{ED283D89-81C5-A942-931B-F37B88051625}"/>
              </a:ext>
            </a:extLst>
          </p:cNvPr>
          <p:cNvSpPr txBox="1"/>
          <p:nvPr/>
        </p:nvSpPr>
        <p:spPr>
          <a:xfrm>
            <a:off x="1569862" y="2992265"/>
            <a:ext cx="4620176"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Suggests the potential future value that could be realized </a:t>
            </a:r>
          </a:p>
          <a:p>
            <a:pPr algn="ctr"/>
            <a:r>
              <a:rPr lang="en-GB" sz="1000" dirty="0">
                <a:solidFill>
                  <a:schemeClr val="bg1">
                    <a:lumMod val="50000"/>
                  </a:schemeClr>
                </a:solidFill>
                <a:latin typeface="Ubuntu" panose="020B0504030602030204" pitchFamily="34" charset="0"/>
              </a:rPr>
              <a:t>if the organization could perfectly meet the needs of all potential customers</a:t>
            </a:r>
            <a:endParaRPr lang="en-NL" sz="1000">
              <a:solidFill>
                <a:schemeClr val="bg1">
                  <a:lumMod val="50000"/>
                </a:schemeClr>
              </a:solidFill>
              <a:latin typeface="Ubuntu" panose="020B0504030602030204" pitchFamily="34" charset="0"/>
            </a:endParaRP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631893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105</TotalTime>
  <Words>633</Words>
  <Application>Microsoft Macintosh PowerPoint</Application>
  <PresentationFormat>Custom</PresentationFormat>
  <Paragraphs>79</Paragraphs>
  <Slides>64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Arial</vt:lpstr>
      <vt:lpstr>Ubuntu Light</vt:lpstr>
      <vt:lpstr>Calibri Light</vt:lpstr>
      <vt:lpstr>Ubuntu</vt:lpstr>
      <vt:lpstr>Marvel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237</cp:revision>
  <dcterms:created xsi:type="dcterms:W3CDTF">2020-03-02T18:23:14Z</dcterms:created>
  <dcterms:modified xsi:type="dcterms:W3CDTF">2020-07-09T06:50:51Z</dcterms:modified>
</cp:coreProperties>
</file>

<file path=docProps/thumbnail.jpeg>
</file>